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4" r:id="rId2"/>
    <p:sldId id="405" r:id="rId3"/>
    <p:sldId id="406" r:id="rId4"/>
    <p:sldId id="407" r:id="rId5"/>
    <p:sldId id="408" r:id="rId6"/>
    <p:sldId id="411" r:id="rId7"/>
    <p:sldId id="414" r:id="rId8"/>
    <p:sldId id="412" r:id="rId9"/>
    <p:sldId id="401" r:id="rId10"/>
    <p:sldId id="409" r:id="rId11"/>
    <p:sldId id="410" r:id="rId12"/>
    <p:sldId id="413" r:id="rId13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77739" autoAdjust="0"/>
  </p:normalViewPr>
  <p:slideViewPr>
    <p:cSldViewPr snapToGrid="0" snapToObjects="1">
      <p:cViewPr varScale="1">
        <p:scale>
          <a:sx n="68" d="100"/>
          <a:sy n="68" d="100"/>
        </p:scale>
        <p:origin x="-90" y="-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EABF908-5E7E-4FF9-9CD7-3F907727B54E}" type="datetimeFigureOut">
              <a:rPr lang="en-US" altLang="en-US"/>
              <a:pPr>
                <a:defRPr/>
              </a:pPr>
              <a:t>6/23/2015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557E8E1-FEC2-4101-8E74-F7373978C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2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8D7C3D8-5FBB-440B-9C0D-9D38404B6A63}" type="datetimeFigureOut">
              <a:rPr lang="en-US" altLang="en-US"/>
              <a:pPr>
                <a:defRPr/>
              </a:pPr>
              <a:t>6/23/2015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BA24B53-100F-4D6F-A29B-48E7439F2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65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End </a:t>
            </a:r>
            <a:r>
              <a:rPr lang="en-US" altLang="en-US" baseline="0" dirty="0" smtClean="0"/>
              <a:t>your presentation on this slide, but remember to ask for questions.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Resources: List </a:t>
            </a:r>
            <a:r>
              <a:rPr lang="en-US" altLang="en-US" dirty="0" smtClean="0"/>
              <a:t>other courses, papers, videos, etc., relevant to your course material.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CC3C22-70BF-4A11-B140-3F56A1DE4B7D}" type="slidenum">
              <a:rPr lang="en-US" altLang="en-US">
                <a:latin typeface="Calibri" pitchFamily="34" charset="0"/>
              </a:rPr>
              <a:pPr eaLnBrk="1" hangingPunct="1"/>
              <a:t>10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Present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560" y="1687493"/>
            <a:ext cx="7076109" cy="932558"/>
          </a:xfrm>
        </p:spPr>
        <p:txBody>
          <a:bodyPr anchor="t">
            <a:noAutofit/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6561" y="3161810"/>
            <a:ext cx="3248439" cy="27911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6561" y="3423160"/>
            <a:ext cx="3248439" cy="293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9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7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Presenter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560" y="1687493"/>
            <a:ext cx="7076109" cy="932558"/>
          </a:xfrm>
        </p:spPr>
        <p:txBody>
          <a:bodyPr anchor="t">
            <a:noAutofit/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6561" y="3161810"/>
            <a:ext cx="3248439" cy="27911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6561" y="3423160"/>
            <a:ext cx="3248439" cy="293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2475" y="3161810"/>
            <a:ext cx="3248439" cy="27911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62475" y="3423160"/>
            <a:ext cx="3248439" cy="293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42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3442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047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9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8229600" cy="3544795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baseline="0">
                <a:solidFill>
                  <a:schemeClr val="tx1"/>
                </a:solidFill>
              </a:defRPr>
            </a:lvl2pPr>
            <a:lvl3pPr marL="1143000" indent="-228600">
              <a:buFont typeface="Wingdings" charset="2"/>
              <a:buChar char="§"/>
              <a:defRPr baseline="0">
                <a:solidFill>
                  <a:schemeClr val="tx1"/>
                </a:solidFill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tx1"/>
                </a:solidFill>
              </a:defRPr>
            </a:lvl4pPr>
            <a:lvl5pPr marL="2057400" indent="-228600">
              <a:buFont typeface="Lucida Grande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9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0" y="6409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9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0038" y="936625"/>
            <a:ext cx="8229600" cy="3544888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Lucida Grande"/>
              <a:buChar char="▸"/>
              <a:defRPr>
                <a:solidFill>
                  <a:srgbClr val="000000"/>
                </a:solidFill>
              </a:defRPr>
            </a:lvl1pPr>
            <a:lvl2pPr marL="742950" indent="-285750">
              <a:buClr>
                <a:schemeClr val="tx1"/>
              </a:buCl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1143000" indent="-228600">
              <a:buClr>
                <a:schemeClr val="tx1"/>
              </a:buClr>
              <a:buFont typeface="Wingdings" charset="2"/>
              <a:buChar char="§"/>
              <a:defRPr>
                <a:solidFill>
                  <a:srgbClr val="000000"/>
                </a:solidFill>
              </a:defRPr>
            </a:lvl3pPr>
            <a:lvl4pPr marL="1600200" indent="-228600">
              <a:buClr>
                <a:schemeClr val="tx1"/>
              </a:buClr>
              <a:buFont typeface="Courier New"/>
              <a:buChar char="o"/>
              <a:defRPr>
                <a:solidFill>
                  <a:srgbClr val="000000"/>
                </a:solidFill>
              </a:defRPr>
            </a:lvl4pPr>
            <a:lvl5pPr marL="2057400" indent="-228600">
              <a:buClr>
                <a:schemeClr val="tx1"/>
              </a:buClr>
              <a:buFont typeface="Lucida Grande"/>
              <a:buChar char="­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5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4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91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44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F36BFF-26DD-478D-AE00-85F59186E1D6}" type="datetimeFigureOut">
              <a:rPr lang="en-US" altLang="en-US"/>
              <a:pPr>
                <a:defRPr/>
              </a:pPr>
              <a:t>6/23/2015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B2D2D-6551-4961-BB75-554A4B4DD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Forms/9.2/en-us/Forms/Default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laserfiche.com/GetFileRepositoryEntry.aspx?id=2831&amp;mode=download" TargetMode="External"/><Relationship Id="rId4" Type="http://schemas.openxmlformats.org/officeDocument/2006/relationships/hyperlink" Target="https://www.laserfiche.com/support/webhelp/quickfields/9.0/en-US/quickfields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/9.2/en-us/adminguide/lfadmin.htm#RecordsManagement/overview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aserfiche.com/PDF/Document/1140276/An-Introduction-to-Transparent-Records-Management" TargetMode="External"/><Relationship Id="rId4" Type="http://schemas.openxmlformats.org/officeDocument/2006/relationships/hyperlink" Target="https://www.laserfiche.com/support/webhelp/laserfiche/9.2/en-us/userguide/laserfiche_client.htm#RecordsManagement/overview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laserfich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laserfiche.com/KB/1012253" TargetMode="External"/><Relationship Id="rId4" Type="http://schemas.openxmlformats.org/officeDocument/2006/relationships/hyperlink" Target="https://answers.laserfich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/9.2/en-US/AdminGuide/LFAdmin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laserfiche.com/GetFileRepositoryEntry.aspx?id=2580&amp;mode=download" TargetMode="External"/><Relationship Id="rId4" Type="http://schemas.openxmlformats.org/officeDocument/2006/relationships/hyperlink" Target="https://support.laserfiche.com/GetFileRepositoryEntry.aspx?id=2410&amp;mode=downlo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/9.2/en-US/AdminGuide/LFAdmin.htm#Overview_Security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aserfiche.com/solutionexchange/report-access-rights-for-an-entry-or-set-of-entries/" TargetMode="External"/><Relationship Id="rId4" Type="http://schemas.openxmlformats.org/officeDocument/2006/relationships/hyperlink" Target="https://support.laserfiche.com/GetFileRepositoryEntry.aspx?id=2524&amp;mode=downlo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/9.2/en-us/adminguide/lfadmin.htm#Overview_Audit_Reporter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connector/9.0/en-us/usergui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laserfiche.com/GetFileRepositoryEntry.aspx?id=3222&amp;mode=download" TargetMode="External"/><Relationship Id="rId4" Type="http://schemas.openxmlformats.org/officeDocument/2006/relationships/hyperlink" Target="https://support.laserfiche.com/HTMLFPresenter.aspx?id=323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/9.2/en-US/UserGuide/Laserfiche_Client.htm" TargetMode="External"/><Relationship Id="rId7" Type="http://schemas.openxmlformats.org/officeDocument/2006/relationships/hyperlink" Target="https://support.laserfiche.com/search/RecordClickHandler.ashx?url=https://support.laserfiche.com/GetFileRepositoryEntry.aspx?id%3d3005%26mode%3ddownload&amp;sid=aff11892-3c62-40b2-b89b-f5462d5e023b&amp;rank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laserfiche.com/GetFileRepositoryEntry.aspx?id=2454&amp;mode=download" TargetMode="External"/><Relationship Id="rId5" Type="http://schemas.openxmlformats.org/officeDocument/2006/relationships/hyperlink" Target="https://support.laserfiche.com/GetFileRepositoryEntry.aspx?id=3184&amp;mode=download" TargetMode="External"/><Relationship Id="rId4" Type="http://schemas.openxmlformats.org/officeDocument/2006/relationships/hyperlink" Target="https://www.laserfiche.com/support/webhelp/Laserfiche/9.2/en-US/UserGuide/Laserfiche_Client.htm#Scanning/Overview of Laserfiche Scanning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/9.2/en-US/UserGuide/Laserfiche_Client.htm#Search/Searching.htm%3FTocPath%3DSearch%7C_____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laserfiche.com/search/RecordClickHandler.ashx?url=https://support.laserfiche.com/GetFileRepositoryEntry.aspx?id%3d2506%26mode%3ddownload&amp;sid=6dc73bcc-d8d6-4b9d-8e58-b2b48c3b6e66&amp;rank=1" TargetMode="External"/><Relationship Id="rId4" Type="http://schemas.openxmlformats.org/officeDocument/2006/relationships/hyperlink" Target="https://support.laserfiche.com/GetFileRepositoryEntry.aspx?id=2263&amp;mode=downloa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workflow/9.2/en-US/LFWorkflow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laserfiche.com/GetFileRepositoryEntry.aspx?id=2437&amp;mode=download" TargetMode="External"/><Relationship Id="rId5" Type="http://schemas.openxmlformats.org/officeDocument/2006/relationships/hyperlink" Target="https://support.laserfiche.com/GetFileRepositoryEntry.aspx?id=2505&amp;mode=download" TargetMode="External"/><Relationship Id="rId4" Type="http://schemas.openxmlformats.org/officeDocument/2006/relationships/hyperlink" Target="https://support.laserfiche.com/GetFileRepositoryEntry.aspx?id=2294&amp;mode=downloa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Forms/9.2/en-us/Forms/Default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laserfiche.com/search/RecordClickHandler.ashx?url=https://support.laserfiche.com/GetFileRepositoryEntry.aspx?id%3d2804%26mode%3ddownload&amp;sid=dac9b36b-bdeb-4fb2-afd7-e3271c163256&amp;rank=5" TargetMode="External"/><Relationship Id="rId4" Type="http://schemas.openxmlformats.org/officeDocument/2006/relationships/hyperlink" Target="https://support.laserfiche.com/search/RecordClickHandler.ashx?url=https://support.laserfiche.com/GetFileRepositoryEntry.aspx?id%3d3072%26mode%3ddownload&amp;sid=dac9b36b-bdeb-4fb2-afd7-e3271c163256&amp;rank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Laserfiche Training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Texas A&amp;M Laserfiche Shared Service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Quick Fields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Online </a:t>
            </a:r>
            <a:r>
              <a:rPr lang="en-US" altLang="en-US" dirty="0"/>
              <a:t>Help </a:t>
            </a:r>
            <a:r>
              <a:rPr lang="en-US" altLang="en-US" dirty="0" smtClean="0"/>
              <a:t>Files: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Laserfiche </a:t>
            </a:r>
            <a:r>
              <a:rPr lang="en-US" altLang="en-US" dirty="0" smtClean="0">
                <a:hlinkClick r:id="rId4"/>
              </a:rPr>
              <a:t>Quick Fields</a:t>
            </a:r>
            <a:endParaRPr lang="en-US" altLang="en-US" dirty="0"/>
          </a:p>
          <a:p>
            <a:pPr>
              <a:buFont typeface="Lucida Grande" pitchFamily="1" charset="0"/>
              <a:buChar char="‣"/>
            </a:pPr>
            <a:r>
              <a:rPr lang="en-US" altLang="en-US" dirty="0"/>
              <a:t>White Papers:</a:t>
            </a:r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5"/>
              </a:rPr>
              <a:t>Best Practices in Quick Fields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25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Records Management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Online </a:t>
            </a:r>
            <a:r>
              <a:rPr lang="en-US" altLang="en-US" dirty="0"/>
              <a:t>Help </a:t>
            </a:r>
            <a:r>
              <a:rPr lang="en-US" altLang="en-US" dirty="0" smtClean="0"/>
              <a:t>Files: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Records Management Administration</a:t>
            </a:r>
            <a:endParaRPr lang="en-US" altLang="en-US" dirty="0" smtClean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4"/>
              </a:rPr>
              <a:t>Using Records Management</a:t>
            </a:r>
            <a:endParaRPr lang="en-US" altLang="en-US" dirty="0"/>
          </a:p>
          <a:p>
            <a:pPr>
              <a:buFont typeface="Lucida Grande" pitchFamily="1" charset="0"/>
              <a:buChar char="‣"/>
            </a:pPr>
            <a:r>
              <a:rPr lang="en-US" altLang="en-US" dirty="0"/>
              <a:t>White Papers:</a:t>
            </a:r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5"/>
              </a:rPr>
              <a:t>Transparent Records Management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25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General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Laserfiche Support Site</a:t>
            </a:r>
            <a:endParaRPr lang="en-US" altLang="en-US" dirty="0"/>
          </a:p>
          <a:p>
            <a:pPr>
              <a:buFont typeface="Lucida Grande" pitchFamily="1" charset="0"/>
              <a:buChar char="‣"/>
            </a:pPr>
            <a:r>
              <a:rPr lang="en-US" altLang="en-US" dirty="0" smtClean="0">
                <a:hlinkClick r:id="rId4"/>
              </a:rPr>
              <a:t>Laserfiche Answers</a:t>
            </a:r>
            <a:endParaRPr lang="en-US" altLang="en-US" dirty="0" smtClean="0"/>
          </a:p>
          <a:p>
            <a:pPr>
              <a:buFont typeface="Lucida Grande" pitchFamily="1" charset="0"/>
              <a:buChar char="‣"/>
            </a:pPr>
            <a:r>
              <a:rPr lang="en-US" altLang="en-US" dirty="0" smtClean="0">
                <a:hlinkClick r:id="rId5"/>
              </a:rPr>
              <a:t>Online Help Files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97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Administrator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Online </a:t>
            </a:r>
            <a:r>
              <a:rPr lang="en-US" altLang="en-US" dirty="0"/>
              <a:t>Help </a:t>
            </a:r>
            <a:r>
              <a:rPr lang="en-US" altLang="en-US" dirty="0" smtClean="0"/>
              <a:t>Files: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Laserfiche Administration</a:t>
            </a:r>
            <a:endParaRPr lang="en-US" altLang="en-US" dirty="0" smtClean="0"/>
          </a:p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White Papers:</a:t>
            </a:r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4"/>
              </a:rPr>
              <a:t>Trustee Attributes</a:t>
            </a:r>
            <a:endParaRPr lang="en-US" altLang="en-US" dirty="0" smtClean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5"/>
              </a:rPr>
              <a:t>Volumes: Introduction and Best Practices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0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Security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 lnSpcReduction="10000"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Online </a:t>
            </a:r>
            <a:r>
              <a:rPr lang="en-US" altLang="en-US" dirty="0"/>
              <a:t>Help </a:t>
            </a:r>
            <a:r>
              <a:rPr lang="en-US" altLang="en-US" dirty="0" smtClean="0"/>
              <a:t>Files: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Security Administration</a:t>
            </a:r>
            <a:endParaRPr lang="en-US" altLang="en-US" dirty="0" smtClean="0"/>
          </a:p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White Papers:</a:t>
            </a:r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4"/>
              </a:rPr>
              <a:t>Best Practices in Laserfiche Security</a:t>
            </a:r>
            <a:endParaRPr lang="en-US" altLang="en-US" dirty="0" smtClean="0"/>
          </a:p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Article: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5"/>
              </a:rPr>
              <a:t>Report Access Rights for an Entry or Set of Entries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0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Audit Trail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Online </a:t>
            </a:r>
            <a:r>
              <a:rPr lang="en-US" altLang="en-US" dirty="0"/>
              <a:t>Help </a:t>
            </a:r>
            <a:r>
              <a:rPr lang="en-US" altLang="en-US" dirty="0" smtClean="0"/>
              <a:t>Files: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Audit Trail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0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Laserfiche Connector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Online </a:t>
            </a:r>
            <a:r>
              <a:rPr lang="en-US" altLang="en-US" dirty="0"/>
              <a:t>Help </a:t>
            </a:r>
            <a:r>
              <a:rPr lang="en-US" altLang="en-US" dirty="0" smtClean="0"/>
              <a:t>Files: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Laserfiche Connector</a:t>
            </a:r>
            <a:endParaRPr lang="en-US" altLang="en-US" dirty="0" smtClean="0"/>
          </a:p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Articles:</a:t>
            </a:r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4"/>
              </a:rPr>
              <a:t>Creating Laserfiche Connector Profiles</a:t>
            </a:r>
            <a:endParaRPr lang="en-US" altLang="en-US" dirty="0" smtClean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5"/>
              </a:rPr>
              <a:t>Editing Laserfiche Connector Profiles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0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Laserfiche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 fontScale="92500"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Online </a:t>
            </a:r>
            <a:r>
              <a:rPr lang="en-US" altLang="en-US" dirty="0"/>
              <a:t>Help </a:t>
            </a:r>
            <a:r>
              <a:rPr lang="en-US" altLang="en-US" dirty="0" smtClean="0"/>
              <a:t>Files: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Laserfiche User Guide</a:t>
            </a:r>
            <a:endParaRPr lang="en-US" altLang="en-US" dirty="0" smtClean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4"/>
              </a:rPr>
              <a:t>Laserfiche Scanning</a:t>
            </a:r>
            <a:endParaRPr lang="en-US" altLang="en-US" dirty="0" smtClean="0"/>
          </a:p>
          <a:p>
            <a:pPr>
              <a:buFont typeface="Lucida Grande" pitchFamily="1" charset="0"/>
              <a:buChar char="‣"/>
            </a:pPr>
            <a:r>
              <a:rPr lang="en-US" altLang="en-US" dirty="0"/>
              <a:t>White Papers:</a:t>
            </a:r>
          </a:p>
          <a:p>
            <a:pPr lvl="1">
              <a:buFont typeface="Lucida Grande" pitchFamily="1" charset="0"/>
              <a:buChar char="‣"/>
            </a:pPr>
            <a:r>
              <a:rPr lang="en-US" altLang="en-US" dirty="0">
                <a:hlinkClick r:id="rId5"/>
              </a:rPr>
              <a:t>Getting Started with Fields and Templates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>
                <a:hlinkClick r:id="rId6"/>
              </a:rPr>
              <a:t>Manage Your </a:t>
            </a:r>
            <a:r>
              <a:rPr lang="en-US" altLang="en-US" dirty="0" smtClean="0">
                <a:hlinkClick r:id="rId6"/>
              </a:rPr>
              <a:t>Metadata</a:t>
            </a:r>
            <a:endParaRPr lang="en-US" altLang="en-US" dirty="0">
              <a:hlinkClick r:id="rId6"/>
            </a:endParaRPr>
          </a:p>
          <a:p>
            <a:pPr lvl="1">
              <a:buFont typeface="Lucida Grande" pitchFamily="1" charset="0"/>
              <a:buChar char="‣"/>
            </a:pPr>
            <a:r>
              <a:rPr lang="en-US" dirty="0">
                <a:hlinkClick r:id="rId7"/>
              </a:rPr>
              <a:t>Tips and Tricks with the Laserfiche Desktop </a:t>
            </a:r>
            <a:r>
              <a:rPr lang="en-US" dirty="0" smtClean="0">
                <a:hlinkClick r:id="rId7"/>
              </a:rPr>
              <a:t>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Searching</a:t>
            </a:r>
            <a:r>
              <a:rPr lang="en-US" altLang="en-US" dirty="0" smtClean="0"/>
              <a:t> </a:t>
            </a:r>
            <a:r>
              <a:rPr lang="en-US" altLang="en-US" dirty="0" smtClean="0"/>
              <a:t>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/>
              <a:t>Online Help Files:</a:t>
            </a:r>
          </a:p>
          <a:p>
            <a:pPr lvl="1">
              <a:buFont typeface="Lucida Grande" pitchFamily="1" charset="0"/>
              <a:buChar char="‣"/>
            </a:pPr>
            <a:r>
              <a:rPr lang="en-US" altLang="en-US" dirty="0">
                <a:hlinkClick r:id="rId3"/>
              </a:rPr>
              <a:t>Laserfiche Searching</a:t>
            </a:r>
            <a:endParaRPr lang="en-US" altLang="en-US" dirty="0"/>
          </a:p>
          <a:p>
            <a:pPr>
              <a:buFont typeface="Lucida Grande" pitchFamily="1" charset="0"/>
              <a:buChar char="‣"/>
            </a:pPr>
            <a:r>
              <a:rPr lang="en-US" altLang="en-US" dirty="0"/>
              <a:t>White Papers:</a:t>
            </a:r>
          </a:p>
          <a:p>
            <a:pPr marL="742950" lvl="2" indent="-342900">
              <a:buFont typeface="Lucida Grande" pitchFamily="1" charset="0"/>
              <a:buChar char="‣"/>
            </a:pPr>
            <a:r>
              <a:rPr lang="en-US" altLang="en-US" sz="2800" dirty="0">
                <a:hlinkClick r:id="rId4"/>
              </a:rPr>
              <a:t>Getting Started with Searching</a:t>
            </a:r>
            <a:endParaRPr lang="en-US" altLang="en-US" sz="2800" dirty="0"/>
          </a:p>
          <a:p>
            <a:pPr lvl="1"/>
            <a:r>
              <a:rPr lang="en-US" dirty="0">
                <a:hlinkClick r:id="rId5"/>
              </a:rPr>
              <a:t>Advanced Search Syntax</a:t>
            </a:r>
            <a:endParaRPr lang="en-US" dirty="0"/>
          </a:p>
          <a:p>
            <a:pPr>
              <a:buFont typeface="Lucida Grande" pitchFamily="1" charset="0"/>
              <a:buChar char="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Workflow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Online </a:t>
            </a:r>
            <a:r>
              <a:rPr lang="en-US" altLang="en-US" dirty="0"/>
              <a:t>Help </a:t>
            </a:r>
            <a:r>
              <a:rPr lang="en-US" altLang="en-US" dirty="0" smtClean="0"/>
              <a:t>Files: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Laserfiche Workflow</a:t>
            </a:r>
            <a:endParaRPr lang="en-US" altLang="en-US" dirty="0" smtClean="0"/>
          </a:p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White Papers:</a:t>
            </a:r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4"/>
              </a:rPr>
              <a:t>Best Practices for Starting Conditions</a:t>
            </a:r>
            <a:endParaRPr lang="en-US" altLang="en-US" dirty="0" smtClean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5"/>
              </a:rPr>
              <a:t>Workflow: Quick-Start Guide</a:t>
            </a:r>
            <a:endParaRPr lang="en-US" altLang="en-US" dirty="0" smtClean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6"/>
              </a:rPr>
              <a:t>Troubleshooting Workflow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30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0038" y="-1588"/>
            <a:ext cx="8229600" cy="66992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Forms Resources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0038" y="936625"/>
            <a:ext cx="8229600" cy="3544888"/>
          </a:xfrm>
        </p:spPr>
        <p:txBody>
          <a:bodyPr>
            <a:normAutofit/>
          </a:bodyPr>
          <a:lstStyle/>
          <a:p>
            <a:pPr>
              <a:buFont typeface="Lucida Grande" pitchFamily="1" charset="0"/>
              <a:buChar char="‣"/>
            </a:pPr>
            <a:r>
              <a:rPr lang="en-US" altLang="en-US" dirty="0" smtClean="0"/>
              <a:t>Online </a:t>
            </a:r>
            <a:r>
              <a:rPr lang="en-US" altLang="en-US" dirty="0"/>
              <a:t>Help </a:t>
            </a:r>
            <a:r>
              <a:rPr lang="en-US" altLang="en-US" dirty="0" smtClean="0"/>
              <a:t>Files:</a:t>
            </a:r>
            <a:endParaRPr lang="en-US" altLang="en-US" dirty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3"/>
              </a:rPr>
              <a:t>Laserfiche Forms</a:t>
            </a:r>
            <a:endParaRPr lang="en-US" altLang="en-US" dirty="0"/>
          </a:p>
          <a:p>
            <a:pPr>
              <a:buFont typeface="Lucida Grande" pitchFamily="1" charset="0"/>
              <a:buChar char="‣"/>
            </a:pPr>
            <a:r>
              <a:rPr lang="en-US" altLang="en-US" dirty="0"/>
              <a:t>White Papers:</a:t>
            </a:r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4"/>
              </a:rPr>
              <a:t>Getting Started with Laserfiche Forms</a:t>
            </a:r>
            <a:endParaRPr lang="en-US" altLang="en-US" dirty="0" smtClean="0"/>
          </a:p>
          <a:p>
            <a:pPr lvl="1">
              <a:buFont typeface="Lucida Grande" pitchFamily="1" charset="0"/>
              <a:buChar char="‣"/>
            </a:pPr>
            <a:r>
              <a:rPr lang="en-US" altLang="en-US" dirty="0" smtClean="0">
                <a:hlinkClick r:id="rId5"/>
              </a:rPr>
              <a:t>Using CSS in Laserfiche Forms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56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ower15_PPT_F">
  <a:themeElements>
    <a:clrScheme name="Custom 2">
      <a:dk1>
        <a:sysClr val="windowText" lastClr="000000"/>
      </a:dk1>
      <a:lt1>
        <a:sysClr val="window" lastClr="FFFFFF"/>
      </a:lt1>
      <a:dk2>
        <a:srgbClr val="00355F"/>
      </a:dk2>
      <a:lt2>
        <a:srgbClr val="C2DBE8"/>
      </a:lt2>
      <a:accent1>
        <a:srgbClr val="D15B05"/>
      </a:accent1>
      <a:accent2>
        <a:srgbClr val="0065A4"/>
      </a:accent2>
      <a:accent3>
        <a:srgbClr val="0095D3"/>
      </a:accent3>
      <a:accent4>
        <a:srgbClr val="007DB1"/>
      </a:accent4>
      <a:accent5>
        <a:srgbClr val="00B6DD"/>
      </a:accent5>
      <a:accent6>
        <a:srgbClr val="7EB0C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Empower15_PPT_F</Template>
  <TotalTime>1091</TotalTime>
  <Words>586</Words>
  <Application>Microsoft Office PowerPoint</Application>
  <PresentationFormat>On-screen Show (16:9)</PresentationFormat>
  <Paragraphs>99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Empower15_PPT_F</vt:lpstr>
      <vt:lpstr>Laserfiche Training Resources</vt:lpstr>
      <vt:lpstr>Administrator Resources</vt:lpstr>
      <vt:lpstr>Security Resources</vt:lpstr>
      <vt:lpstr>Audit Trail Resources</vt:lpstr>
      <vt:lpstr>Laserfiche Connector Resources</vt:lpstr>
      <vt:lpstr>Laserfiche Resources</vt:lpstr>
      <vt:lpstr>Searching Resources</vt:lpstr>
      <vt:lpstr>Workflow Resources</vt:lpstr>
      <vt:lpstr>Forms Resources</vt:lpstr>
      <vt:lpstr>Quick Fields Resources</vt:lpstr>
      <vt:lpstr>Records Management Resources</vt:lpstr>
      <vt:lpstr>General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Sierra Jahoda</dc:creator>
  <cp:lastModifiedBy>Jason Rothenberg</cp:lastModifiedBy>
  <cp:revision>77</cp:revision>
  <cp:lastPrinted>2012-02-29T18:17:17Z</cp:lastPrinted>
  <dcterms:created xsi:type="dcterms:W3CDTF">2014-07-01T17:40:54Z</dcterms:created>
  <dcterms:modified xsi:type="dcterms:W3CDTF">2015-06-23T15:01:40Z</dcterms:modified>
</cp:coreProperties>
</file>